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.xml.rels" ContentType="application/vnd.openxmlformats-package.relationships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4.png" ContentType="image/png"/>
  <Override PartName="/ppt/media/image33.jpeg" ContentType="image/jpeg"/>
  <Override PartName="/ppt/media/image32.png" ContentType="image/png"/>
  <Override PartName="/ppt/media/image31.jpeg" ContentType="image/jpeg"/>
  <Override PartName="/ppt/media/image30.png" ContentType="image/png"/>
  <Override PartName="/ppt/media/image27.jpeg" ContentType="image/jpeg"/>
  <Override PartName="/ppt/media/image24.png" ContentType="image/png"/>
  <Override PartName="/ppt/media/image15.png" ContentType="image/png"/>
  <Override PartName="/ppt/media/image23.jpeg" ContentType="image/jpeg"/>
  <Override PartName="/ppt/media/image22.png" ContentType="image/png"/>
  <Override PartName="/ppt/media/image37.jpeg" ContentType="image/jpeg"/>
  <Override PartName="/ppt/media/image21.png" ContentType="image/png"/>
  <Override PartName="/ppt/media/image6.png" ContentType="image/png"/>
  <Override PartName="/ppt/media/image18.jpeg" ContentType="image/jpeg"/>
  <Override PartName="/ppt/media/image12.png" ContentType="image/png"/>
  <Override PartName="/ppt/media/image19.jpeg" ContentType="image/jpeg"/>
  <Override PartName="/ppt/media/image36.jpeg" ContentType="image/jpeg"/>
  <Override PartName="/ppt/media/image11.png" ContentType="image/png"/>
  <Override PartName="/ppt/media/image28.png" ContentType="image/png"/>
  <Override PartName="/ppt/media/image5.png" ContentType="image/png"/>
  <Override PartName="/ppt/media/image20.png" ContentType="image/png"/>
  <Override PartName="/ppt/media/image10.jpeg" ContentType="image/jpeg"/>
  <Override PartName="/ppt/media/image9.png" ContentType="image/png"/>
  <Override PartName="/ppt/media/image7.jpeg" ContentType="image/jpeg"/>
  <Override PartName="/ppt/media/image29.png" ContentType="image/png"/>
  <Override PartName="/ppt/media/image35.jpeg" ContentType="image/jpeg"/>
  <Override PartName="/ppt/media/image8.png" ContentType="image/png"/>
  <Override PartName="/ppt/media/image14.jpeg" ContentType="image/jpeg"/>
  <Override PartName="/ppt/media/image13.jpeg" ContentType="image/jpeg"/>
  <Override PartName="/ppt/media/image25.png" ContentType="image/png"/>
  <Override PartName="/ppt/media/image2.png" ContentType="image/png"/>
  <Override PartName="/ppt/media/image4.jpeg" ContentType="image/jpeg"/>
  <Override PartName="/ppt/media/image17.png" ContentType="image/png"/>
  <Override PartName="/ppt/media/image3.png" ContentType="image/png"/>
  <Override PartName="/ppt/media/image16.png" ContentType="image/png"/>
  <Override PartName="/ppt/media/image26.jpeg" ContentType="image/jpeg"/>
  <Override PartName="/ppt/media/image1.jpeg" ContentType="image/jpeg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hu-HU" sz="2000">
                <a:latin typeface="Arial"/>
              </a:rPr>
              <a:t>A jegyzetformátum szerkesztéséhez kattintson ide</a:t>
            </a:r>
            <a:endParaRPr/>
          </a:p>
        </p:txBody>
      </p:sp>
      <p:sp>
        <p:nvSpPr>
          <p:cNvPr id="15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hu-HU" sz="1400">
                <a:latin typeface="Times New Roman"/>
              </a:rPr>
              <a:t>&lt;élőfej&gt;</a:t>
            </a:r>
            <a:endParaRPr/>
          </a:p>
        </p:txBody>
      </p:sp>
      <p:sp>
        <p:nvSpPr>
          <p:cNvPr id="15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hu-HU" sz="1400">
                <a:latin typeface="Times New Roman"/>
              </a:rPr>
              <a:t>&lt;dátum/idő&gt;</a:t>
            </a:r>
            <a:endParaRPr/>
          </a:p>
        </p:txBody>
      </p:sp>
      <p:sp>
        <p:nvSpPr>
          <p:cNvPr id="16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hu-HU" sz="1400">
                <a:latin typeface="Times New Roman"/>
              </a:rPr>
              <a:t>&lt;élőláb&gt;</a:t>
            </a:r>
            <a:endParaRPr/>
          </a:p>
        </p:txBody>
      </p:sp>
      <p:sp>
        <p:nvSpPr>
          <p:cNvPr id="16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19DC6FF6-0D85-432A-96E3-521FD9D21284}" type="slidenum">
              <a:rPr lang="hu-HU" sz="1400">
                <a:latin typeface="Times New Roman"/>
              </a:rPr>
              <a:t>&lt;szám&gt;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1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0F92EC65-2CEB-426F-8E76-B166363B9215}" type="slidenum">
              <a:rPr lang="hu-HU" sz="1200" strike="noStrike">
                <a:latin typeface="+mn-lt"/>
              </a:rPr>
              <a:t>&lt;szám&gt;</a:t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1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0F81B350-9D80-4D74-8869-076101F821CC}" type="slidenum">
              <a:rPr lang="hu-HU" sz="1200" strike="noStrike">
                <a:solidFill>
                  <a:srgbClr val="000000"/>
                </a:solidFill>
                <a:latin typeface="+mn-lt"/>
                <a:ea typeface="+mn-ea"/>
              </a:rPr>
              <a:t>&lt;szám&gt;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2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8CBCE2C3-D8F7-4555-9AD9-B64D7E813A94}" type="slidenum">
              <a:rPr lang="hu-HU" sz="1200" strike="noStrike">
                <a:solidFill>
                  <a:srgbClr val="000000"/>
                </a:solidFill>
                <a:latin typeface="+mn-lt"/>
                <a:ea typeface="+mn-ea"/>
              </a:rPr>
              <a:t>&lt;szám&gt;</a:t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2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8481D2DA-2448-4833-87DF-D57DBC291F28}" type="slidenum">
              <a:rPr lang="hu-HU" sz="1200" strike="noStrike">
                <a:solidFill>
                  <a:srgbClr val="000000"/>
                </a:solidFill>
                <a:latin typeface="+mn-lt"/>
                <a:ea typeface="+mn-ea"/>
              </a:rPr>
              <a:t>&lt;szám&gt;</a:t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2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fld id="{629E11CE-2196-4E98-A362-FF5541969ABA}" type="slidenum">
              <a:rPr lang="hu-HU" sz="1200" strike="noStrike">
                <a:solidFill>
                  <a:srgbClr val="000000"/>
                </a:solidFill>
                <a:latin typeface="+mn-lt"/>
              </a:rPr>
              <a:t>&lt;szám&gt;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495680" y="2286000"/>
            <a:ext cx="44193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4495680" y="2286000"/>
            <a:ext cx="44193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3" name="" descr=""/>
          <p:cNvPicPr/>
          <p:nvPr/>
        </p:nvPicPr>
        <p:blipFill>
          <a:blip r:embed="rId2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  <p:pic>
        <p:nvPicPr>
          <p:cNvPr id="74" name="" descr=""/>
          <p:cNvPicPr/>
          <p:nvPr/>
        </p:nvPicPr>
        <p:blipFill>
          <a:blip r:embed="rId3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4495680" y="2286000"/>
            <a:ext cx="44193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13" name="" descr=""/>
          <p:cNvPicPr/>
          <p:nvPr/>
        </p:nvPicPr>
        <p:blipFill>
          <a:blip r:embed="rId2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  <p:pic>
        <p:nvPicPr>
          <p:cNvPr id="114" name="" descr=""/>
          <p:cNvPicPr/>
          <p:nvPr/>
        </p:nvPicPr>
        <p:blipFill>
          <a:blip r:embed="rId3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4495680" y="2286000"/>
            <a:ext cx="441936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495680" y="4363920"/>
            <a:ext cx="434304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6721200" y="388620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672120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4495680" y="4363920"/>
            <a:ext cx="2119320" cy="4359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55" name="" descr=""/>
          <p:cNvPicPr/>
          <p:nvPr/>
        </p:nvPicPr>
        <p:blipFill>
          <a:blip r:embed="rId2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  <p:pic>
        <p:nvPicPr>
          <p:cNvPr id="156" name="" descr=""/>
          <p:cNvPicPr/>
          <p:nvPr/>
        </p:nvPicPr>
        <p:blipFill>
          <a:blip r:embed="rId3"/>
          <a:stretch/>
        </p:blipFill>
        <p:spPr>
          <a:xfrm>
            <a:off x="6094440" y="3885840"/>
            <a:ext cx="1145520" cy="9140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495680" y="2286000"/>
            <a:ext cx="4419360" cy="114264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b="1" lang="en-US" sz="4400" strike="noStrike">
                <a:solidFill>
                  <a:srgbClr val="ffffff"/>
                </a:solidFill>
                <a:latin typeface="Arial"/>
              </a:rPr>
              <a:t>Címszöveg formátumának szerkesztéseMintacím szerkesztése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495680" y="3886200"/>
            <a:ext cx="4343040" cy="91404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ffffff"/>
                </a:solidFill>
                <a:latin typeface="Arial"/>
              </a:rPr>
              <a:t>Hetedik vázlatszintMintaszöveg szerkesztése</a:t>
            </a:r>
            <a:endParaRPr/>
          </a:p>
          <a:p>
            <a:r>
              <a:rPr lang="en-US" sz="2800" strike="noStrike">
                <a:solidFill>
                  <a:srgbClr val="000000"/>
                </a:solidFill>
                <a:latin typeface="Arial"/>
              </a:rPr>
              <a:t>Második szint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47840" y="44640"/>
            <a:ext cx="4699800" cy="935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Címszöveg formátumának szerkesztéseMintacím szerkesztése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Második szint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Harmadik szint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Arial"/>
              </a:rPr>
              <a:t>Negyedik szint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2000" strike="noStrike">
                <a:solidFill>
                  <a:srgbClr val="000000"/>
                </a:solidFill>
                <a:latin typeface="Arial"/>
              </a:rPr>
              <a:t>Ötödik szint</a:t>
            </a:r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hu-HU" sz="1200" strike="noStrike">
                <a:solidFill>
                  <a:srgbClr val="8b8b8b"/>
                </a:solidFill>
                <a:latin typeface="Arial"/>
              </a:rPr>
              <a:t>2017. 4. 25.</a:t>
            </a:r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0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75542348-E96F-4076-8874-6E01169450A2}" type="slidenum">
              <a:rPr lang="hu-HU" sz="1200" strike="noStrike">
                <a:solidFill>
                  <a:srgbClr val="8b8b8b"/>
                </a:solidFill>
                <a:latin typeface="Arial"/>
              </a:rPr>
              <a:t>&lt;szám&gt;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body"/>
          </p:nvPr>
        </p:nvSpPr>
        <p:spPr>
          <a:xfrm>
            <a:off x="3575160" y="1434960"/>
            <a:ext cx="5111280" cy="469080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Második szint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Harmadik szint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Arial"/>
              </a:rPr>
              <a:t>Negyedik szint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2000" strike="noStrike">
                <a:solidFill>
                  <a:srgbClr val="000000"/>
                </a:solidFill>
                <a:latin typeface="Arial"/>
              </a:rPr>
              <a:t>Ötödik szint</a:t>
            </a:r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title"/>
          </p:nvPr>
        </p:nvSpPr>
        <p:spPr>
          <a:xfrm>
            <a:off x="447840" y="44640"/>
            <a:ext cx="4411800" cy="86364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Címszöveg formátumának szerkesztéseMintacím szerkesztése</a:t>
            </a:r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hu-HU" sz="1200" strike="noStrike">
                <a:solidFill>
                  <a:srgbClr val="8b8b8b"/>
                </a:solidFill>
                <a:latin typeface="Arial"/>
              </a:rPr>
              <a:t>2017. 4. 25.</a:t>
            </a:r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80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29BE53E0-1511-4D87-A30E-06C12F00CBBD}" type="slidenum">
              <a:rPr lang="hu-HU" sz="1200" strike="noStrike">
                <a:solidFill>
                  <a:srgbClr val="8b8b8b"/>
                </a:solidFill>
                <a:latin typeface="Arial"/>
              </a:rPr>
              <a:t>&lt;szám&gt;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47840" y="44280"/>
            <a:ext cx="4411440" cy="8632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Címszöveg formátumának szerkesztéseMintacím szerkesztése</a:t>
            </a:r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anchor="b"/>
          <a:p>
            <a:pPr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Arial"/>
              </a:rPr>
              <a:t>Második szint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Harmadik szint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1600" strike="noStrike">
                <a:solidFill>
                  <a:srgbClr val="000000"/>
                </a:solidFill>
                <a:latin typeface="Arial"/>
              </a:rPr>
              <a:t>Negyedik szint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1600" strike="noStrike">
                <a:solidFill>
                  <a:srgbClr val="000000"/>
                </a:solidFill>
                <a:latin typeface="Arial"/>
              </a:rPr>
              <a:t>Ötödik szint</a:t>
            </a:r>
            <a:endParaRPr/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</p:spPr>
        <p:txBody>
          <a:bodyPr anchor="b"/>
          <a:p>
            <a:pPr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Vázlatszöveg formátumának szerkesztése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Második vázlatszint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Harmadik vázlatszint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Negyedik vázlatszint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Ötödik vázlatszint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Hatodik vázlatszint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Hetedik vázlatszintMintaszöveg szerkesztése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Arial"/>
              </a:rPr>
              <a:t>Második szint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Harmadik szint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1600" strike="noStrike">
                <a:solidFill>
                  <a:srgbClr val="000000"/>
                </a:solidFill>
                <a:latin typeface="Arial"/>
              </a:rPr>
              <a:t>Negyedik szint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1600" strike="noStrike">
                <a:solidFill>
                  <a:srgbClr val="000000"/>
                </a:solidFill>
                <a:latin typeface="Arial"/>
              </a:rPr>
              <a:t>Ötödik szint</a:t>
            </a:r>
            <a:endParaRPr/>
          </a:p>
        </p:txBody>
      </p:sp>
      <p:sp>
        <p:nvSpPr>
          <p:cNvPr id="120" name="PlaceHolder 6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hu-HU" sz="1200" strike="noStrike">
                <a:solidFill>
                  <a:srgbClr val="8b8b8b"/>
                </a:solidFill>
                <a:latin typeface="Arial"/>
              </a:rPr>
              <a:t>2017. 4. 25.</a:t>
            </a:r>
            <a:endParaRPr/>
          </a:p>
        </p:txBody>
      </p:sp>
      <p:sp>
        <p:nvSpPr>
          <p:cNvPr id="121" name="PlaceHolder 7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122" name="PlaceHolder 8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AEFF522-F41F-493D-8DB0-F3994D3AB0D0}" type="slidenum">
              <a:rPr lang="hu-HU" sz="1200" strike="noStrike">
                <a:solidFill>
                  <a:srgbClr val="8b8b8b"/>
                </a:solidFill>
                <a:latin typeface="Arial"/>
              </a:rPr>
              <a:t>&lt;szám&gt;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jpeg"/><Relationship Id="rId3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323640" y="980640"/>
            <a:ext cx="8496720" cy="2376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n-US" sz="2400" strike="noStrike">
                <a:solidFill>
                  <a:srgbClr val="ffffff"/>
                </a:solidFill>
                <a:latin typeface="Garamond"/>
              </a:rPr>
              <a:t>
</a:t>
            </a: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TOP-5.1.2-15-JN1-2016-00004  </a:t>
            </a: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
</a:t>
            </a: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
</a:t>
            </a: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"HELYI FOGLALKOZTATÁSI EGYÜTTMŰKÖDÉS,</a:t>
            </a: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
</a:t>
            </a:r>
            <a:r>
              <a:rPr b="1" lang="en-US" sz="2400" strike="noStrike">
                <a:solidFill>
                  <a:srgbClr val="ffffff"/>
                </a:solidFill>
                <a:latin typeface="Arial"/>
              </a:rPr>
              <a:t> PAKTUM MEGVALÓSÍTÁSA A JÁSZBERÉNYI JÁRÁSBAN"</a:t>
            </a:r>
            <a:endParaRPr/>
          </a:p>
        </p:txBody>
      </p:sp>
      <p:sp>
        <p:nvSpPr>
          <p:cNvPr id="163" name="CustomShape 2"/>
          <p:cNvSpPr/>
          <p:nvPr/>
        </p:nvSpPr>
        <p:spPr>
          <a:xfrm>
            <a:off x="899640" y="3434400"/>
            <a:ext cx="7344360" cy="1552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hu-HU" sz="3200" strike="noStrike">
                <a:solidFill>
                  <a:srgbClr val="ffffff"/>
                </a:solidFill>
                <a:latin typeface="Arial"/>
              </a:rPr>
              <a:t>Szakmai egyeztetés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hu-HU" sz="3200" strike="noStrike">
                <a:solidFill>
                  <a:srgbClr val="ffffff"/>
                </a:solidFill>
                <a:latin typeface="Arial"/>
              </a:rPr>
              <a:t>2017. április 24.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hu-HU" sz="3200" strike="noStrike">
                <a:solidFill>
                  <a:srgbClr val="ffffff"/>
                </a:solidFill>
                <a:latin typeface="Arial"/>
              </a:rPr>
              <a:t>Jászberény</a:t>
            </a:r>
            <a:endParaRPr/>
          </a:p>
        </p:txBody>
      </p:sp>
      <p:pic>
        <p:nvPicPr>
          <p:cNvPr id="164" name="Kép 6" descr=""/>
          <p:cNvPicPr/>
          <p:nvPr/>
        </p:nvPicPr>
        <p:blipFill>
          <a:blip r:embed="rId2"/>
          <a:stretch/>
        </p:blipFill>
        <p:spPr>
          <a:xfrm>
            <a:off x="7738200" y="0"/>
            <a:ext cx="1405440" cy="1304280"/>
          </a:xfrm>
          <a:prstGeom prst="rect">
            <a:avLst/>
          </a:prstGeom>
          <a:ln>
            <a:noFill/>
          </a:ln>
        </p:spPr>
      </p:pic>
      <p:pic>
        <p:nvPicPr>
          <p:cNvPr id="165" name="Kép 7" descr=""/>
          <p:cNvPicPr/>
          <p:nvPr/>
        </p:nvPicPr>
        <p:blipFill>
          <a:blip r:embed="rId3"/>
          <a:stretch/>
        </p:blipFill>
        <p:spPr>
          <a:xfrm>
            <a:off x="195840" y="4725000"/>
            <a:ext cx="1406880" cy="186984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447840" y="44640"/>
            <a:ext cx="815616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PAKTUM ALAPOK</a:t>
            </a:r>
            <a:endParaRPr/>
          </a:p>
        </p:txBody>
      </p:sp>
      <p:sp>
        <p:nvSpPr>
          <p:cNvPr id="167" name="CustomShape 2"/>
          <p:cNvSpPr/>
          <p:nvPr/>
        </p:nvSpPr>
        <p:spPr>
          <a:xfrm>
            <a:off x="539640" y="1484640"/>
            <a:ext cx="7834320" cy="338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hu-HU" sz="2400" strike="noStrike">
                <a:solidFill>
                  <a:srgbClr val="000000"/>
                </a:solidFill>
                <a:latin typeface="Arial"/>
              </a:rPr>
              <a:t>Paktum</a:t>
            </a:r>
            <a:r>
              <a:rPr lang="hu-HU" sz="2400" strike="noStrike">
                <a:solidFill>
                  <a:srgbClr val="000000"/>
                </a:solidFill>
                <a:latin typeface="Arial"/>
              </a:rPr>
              <a:t> = foglalkoztatási és gazdaságfejlesztési együttműködés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hu-HU" sz="2400" strike="noStrike">
                <a:solidFill>
                  <a:srgbClr val="000000"/>
                </a:solidFill>
                <a:latin typeface="Arial"/>
              </a:rPr>
              <a:t>Paktumok több generációja Magyarországon: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AutoNum type="arabicParenR"/>
            </a:pPr>
            <a:r>
              <a:rPr i="1" lang="hu-HU" sz="2400" strike="noStrike">
                <a:solidFill>
                  <a:srgbClr val="000000"/>
                </a:solidFill>
                <a:latin typeface="Arial"/>
              </a:rPr>
              <a:t>Korai kezdeményezések </a:t>
            </a:r>
            <a:r>
              <a:rPr lang="hu-HU" sz="2400" strike="noStrike">
                <a:solidFill>
                  <a:srgbClr val="000000"/>
                </a:solidFill>
                <a:latin typeface="Arial"/>
              </a:rPr>
              <a:t>(2010. előtt)</a:t>
            </a:r>
            <a:endParaRPr/>
          </a:p>
          <a:p>
            <a:pPr>
              <a:lnSpc>
                <a:spcPct val="100000"/>
              </a:lnSpc>
              <a:buFont typeface="Arial"/>
              <a:buAutoNum type="arabicParenR"/>
            </a:pPr>
            <a:r>
              <a:rPr i="1" lang="hu-HU" sz="2400" strike="noStrike">
                <a:solidFill>
                  <a:srgbClr val="000000"/>
                </a:solidFill>
                <a:latin typeface="Arial"/>
              </a:rPr>
              <a:t>Közvetlen előzmények</a:t>
            </a:r>
            <a:r>
              <a:rPr lang="hu-HU" sz="2400" strike="noStrike">
                <a:solidFill>
                  <a:srgbClr val="000000"/>
                </a:solidFill>
                <a:latin typeface="Arial"/>
              </a:rPr>
              <a:t>: TÁMOP-1.4.5</a:t>
            </a:r>
            <a:endParaRPr/>
          </a:p>
          <a:p>
            <a:pPr>
              <a:lnSpc>
                <a:spcPct val="100000"/>
              </a:lnSpc>
              <a:buFont typeface="Arial"/>
              <a:buAutoNum type="arabicParenR"/>
            </a:pPr>
            <a:r>
              <a:rPr i="1" lang="hu-HU" sz="2400" strike="noStrike">
                <a:solidFill>
                  <a:srgbClr val="000000"/>
                </a:solidFill>
                <a:latin typeface="Arial"/>
              </a:rPr>
              <a:t>Aktuális</a:t>
            </a:r>
            <a:r>
              <a:rPr lang="hu-HU" sz="2400" strike="noStrike">
                <a:solidFill>
                  <a:srgbClr val="000000"/>
                </a:solidFill>
                <a:latin typeface="Arial"/>
              </a:rPr>
              <a:t>: TOP-5.1.1 + TOP-6.8.2 + </a:t>
            </a:r>
            <a:r>
              <a:rPr lang="hu-HU" sz="2400" strike="noStrike">
                <a:solidFill>
                  <a:srgbClr val="ff0000"/>
                </a:solidFill>
                <a:latin typeface="Arial"/>
              </a:rPr>
              <a:t>TOP-5.1.2</a:t>
            </a:r>
            <a:endParaRPr/>
          </a:p>
        </p:txBody>
      </p:sp>
      <p:pic>
        <p:nvPicPr>
          <p:cNvPr id="168" name="Kép 5" descr=""/>
          <p:cNvPicPr/>
          <p:nvPr/>
        </p:nvPicPr>
        <p:blipFill>
          <a:blip r:embed="rId1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179640" y="1301040"/>
            <a:ext cx="8640720" cy="469080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Nem jogi kategória és nem szervezettípus!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A paktum sajátos meghatározásának elemei</a:t>
            </a:r>
            <a:r>
              <a:rPr lang="en-US" sz="2400" strike="noStrike">
                <a:solidFill>
                  <a:srgbClr val="000000"/>
                </a:solidFill>
                <a:latin typeface="Arial"/>
              </a:rPr>
              <a:t>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meghatározott földrajzi területen működik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a munkaerőpiac szereplőinek együttműködési szervezete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a résztvevő felek részére számon kérhető, közös feladatokat és célt jelöl ki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a foglalkoztatási paktum az együttműködési megállapodás aláírásával jön létre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stratégiát alkot és a végrehajtásra többszintű tervezési dokumentációt hoz létre</a:t>
            </a:r>
            <a:endParaRPr/>
          </a:p>
        </p:txBody>
      </p:sp>
      <p:sp>
        <p:nvSpPr>
          <p:cNvPr id="170" name="TextShape 2"/>
          <p:cNvSpPr txBox="1"/>
          <p:nvPr/>
        </p:nvSpPr>
        <p:spPr>
          <a:xfrm>
            <a:off x="447840" y="44640"/>
            <a:ext cx="8372160" cy="863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A paktum meghatározása</a:t>
            </a:r>
            <a:endParaRPr/>
          </a:p>
        </p:txBody>
      </p:sp>
      <p:pic>
        <p:nvPicPr>
          <p:cNvPr id="171" name="Kép 4" descr=""/>
          <p:cNvPicPr/>
          <p:nvPr/>
        </p:nvPicPr>
        <p:blipFill>
          <a:blip r:embed="rId1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232920" y="1892520"/>
            <a:ext cx="8190360" cy="201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73" name="CustomShape 2"/>
          <p:cNvSpPr/>
          <p:nvPr/>
        </p:nvSpPr>
        <p:spPr>
          <a:xfrm>
            <a:off x="753480" y="2234880"/>
            <a:ext cx="8138520" cy="200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Font typeface="Arial"/>
              <a:buAutoNum type="alphaLcParenR"/>
            </a:pPr>
            <a:r>
              <a:rPr b="1" lang="hu-HU" sz="3200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hu-HU" sz="3200" strike="noStrike">
                <a:solidFill>
                  <a:srgbClr val="000000"/>
                </a:solidFill>
                <a:latin typeface="Arial"/>
              </a:rPr>
              <a:t>Megyei szintű paktum (18 db)</a:t>
            </a:r>
            <a:endParaRPr/>
          </a:p>
          <a:p>
            <a:pPr>
              <a:lnSpc>
                <a:spcPct val="100000"/>
              </a:lnSpc>
              <a:buFont typeface="Arial"/>
              <a:buAutoNum type="alphaLcParenR"/>
            </a:pPr>
            <a:r>
              <a:rPr b="1" lang="hu-HU" sz="3200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hu-HU" sz="3200" strike="noStrike">
                <a:solidFill>
                  <a:srgbClr val="000000"/>
                </a:solidFill>
                <a:latin typeface="Arial"/>
              </a:rPr>
              <a:t>Megyei Jogú Városi paktum (23 db)</a:t>
            </a:r>
            <a:endParaRPr/>
          </a:p>
          <a:p>
            <a:pPr>
              <a:lnSpc>
                <a:spcPct val="100000"/>
              </a:lnSpc>
              <a:buFont typeface="Arial"/>
              <a:buAutoNum type="alphaLcParenR"/>
            </a:pPr>
            <a:r>
              <a:rPr b="1" lang="hu-HU" sz="3200" strike="noStrike">
                <a:solidFill>
                  <a:srgbClr val="ff0000"/>
                </a:solidFill>
                <a:latin typeface="Arial"/>
              </a:rPr>
              <a:t> </a:t>
            </a:r>
            <a:r>
              <a:rPr b="1" lang="hu-HU" sz="3200" strike="noStrike">
                <a:solidFill>
                  <a:srgbClr val="ff0000"/>
                </a:solidFill>
                <a:latin typeface="Arial"/>
              </a:rPr>
              <a:t>Helyi paktumok (~85 db)</a:t>
            </a:r>
            <a:endParaRPr/>
          </a:p>
        </p:txBody>
      </p:sp>
      <p:pic>
        <p:nvPicPr>
          <p:cNvPr id="174" name="Kép 2" descr=""/>
          <p:cNvPicPr/>
          <p:nvPr/>
        </p:nvPicPr>
        <p:blipFill>
          <a:blip r:embed="rId1"/>
          <a:stretch/>
        </p:blipFill>
        <p:spPr>
          <a:xfrm>
            <a:off x="467640" y="188640"/>
            <a:ext cx="2580840" cy="400680"/>
          </a:xfrm>
          <a:prstGeom prst="rect">
            <a:avLst/>
          </a:prstGeom>
          <a:ln>
            <a:noFill/>
          </a:ln>
        </p:spPr>
      </p:pic>
      <p:pic>
        <p:nvPicPr>
          <p:cNvPr id="175" name="Kép 5" descr=""/>
          <p:cNvPicPr/>
          <p:nvPr/>
        </p:nvPicPr>
        <p:blipFill>
          <a:blip r:embed="rId2"/>
          <a:stretch/>
        </p:blipFill>
        <p:spPr>
          <a:xfrm>
            <a:off x="2699640" y="188640"/>
            <a:ext cx="2985840" cy="441000"/>
          </a:xfrm>
          <a:prstGeom prst="rect">
            <a:avLst/>
          </a:prstGeom>
          <a:ln>
            <a:noFill/>
          </a:ln>
        </p:spPr>
      </p:pic>
      <p:sp>
        <p:nvSpPr>
          <p:cNvPr id="176" name="TextShape 3"/>
          <p:cNvSpPr txBox="1"/>
          <p:nvPr/>
        </p:nvSpPr>
        <p:spPr>
          <a:xfrm>
            <a:off x="232920" y="44640"/>
            <a:ext cx="865908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1. Meghatározott földrajzi terület</a:t>
            </a:r>
            <a:endParaRPr/>
          </a:p>
        </p:txBody>
      </p:sp>
      <p:pic>
        <p:nvPicPr>
          <p:cNvPr id="177" name="Kép 7" descr=""/>
          <p:cNvPicPr/>
          <p:nvPr/>
        </p:nvPicPr>
        <p:blipFill>
          <a:blip r:embed="rId3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179640" y="44640"/>
            <a:ext cx="878472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2. A munkaerőpiac helyi szereplői tipikusan</a:t>
            </a:r>
            <a:endParaRPr/>
          </a:p>
        </p:txBody>
      </p:sp>
      <p:sp>
        <p:nvSpPr>
          <p:cNvPr id="179" name="TextShape 2"/>
          <p:cNvSpPr txBox="1"/>
          <p:nvPr/>
        </p:nvSpPr>
        <p:spPr>
          <a:xfrm>
            <a:off x="447840" y="1600200"/>
            <a:ext cx="8229240" cy="499680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Helyi önkormányzatok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Helyi/térségi/városi és megyei gazdaság- és foglalkozásfejlesztési koordináció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Vállalkozások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Alapvető érdekük, hogy gazdasági céljaikat ne akadályozza a megfelelő munkaerő hiánya.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Kormányzat helyi képviselete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Munkanélküliség kezelése, megfelelő humánerőforrás biztosítása, és a mikro és makro szint összehangolása</a:t>
            </a:r>
            <a:r>
              <a:rPr lang="en-US" sz="2400" strike="noStrike">
                <a:solidFill>
                  <a:srgbClr val="000000"/>
                </a:solidFill>
                <a:latin typeface="Arial"/>
              </a:rPr>
              <a:t>.</a:t>
            </a:r>
            <a:endParaRPr/>
          </a:p>
        </p:txBody>
      </p:sp>
      <p:pic>
        <p:nvPicPr>
          <p:cNvPr id="180" name="Kép 5" descr=""/>
          <p:cNvPicPr/>
          <p:nvPr/>
        </p:nvPicPr>
        <p:blipFill>
          <a:blip r:embed="rId1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Shape 1"/>
          <p:cNvSpPr txBox="1"/>
          <p:nvPr/>
        </p:nvSpPr>
        <p:spPr>
          <a:xfrm>
            <a:off x="179640" y="44640"/>
            <a:ext cx="878472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2. A munkaerőpiac helyi szereplői tipikusan</a:t>
            </a:r>
            <a:endParaRPr/>
          </a:p>
        </p:txBody>
      </p:sp>
      <p:sp>
        <p:nvSpPr>
          <p:cNvPr id="182" name="TextShape 2"/>
          <p:cNvSpPr txBox="1"/>
          <p:nvPr/>
        </p:nvSpPr>
        <p:spPr>
          <a:xfrm>
            <a:off x="447840" y="1340640"/>
            <a:ext cx="8229240" cy="532836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Munkaadói és munkavállalói érdekképviseleti szervek, kamarák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Tevékenységük hatókörét és hatékonyságát fokozhatják a partnerségben.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Társadalmi célcsoportok érdekképviseleti szervezetei (NGO)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Elismertségüket erősíthetik a paktum segítségével, továbbá megjeleníthetik társadalmilag fontos érdekeiket.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"/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Képzőintézmények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A partnerség segítségével közvetlenül érzékelhetik a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cégek szükségleteit, és erre reagálni tudnak.</a:t>
            </a:r>
            <a:endParaRPr/>
          </a:p>
        </p:txBody>
      </p:sp>
      <p:pic>
        <p:nvPicPr>
          <p:cNvPr id="183" name="Kép 5" descr=""/>
          <p:cNvPicPr/>
          <p:nvPr/>
        </p:nvPicPr>
        <p:blipFill>
          <a:blip r:embed="rId1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Shape 1"/>
          <p:cNvSpPr txBox="1"/>
          <p:nvPr/>
        </p:nvSpPr>
        <p:spPr>
          <a:xfrm>
            <a:off x="0" y="44640"/>
            <a:ext cx="9143640" cy="863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3. Számon kérhető, közös célok és feladatok</a:t>
            </a:r>
            <a:endParaRPr/>
          </a:p>
        </p:txBody>
      </p:sp>
      <p:pic>
        <p:nvPicPr>
          <p:cNvPr id="185" name="Kép 4" descr=""/>
          <p:cNvPicPr/>
          <p:nvPr/>
        </p:nvPicPr>
        <p:blipFill>
          <a:blip r:embed="rId1"/>
          <a:stretch/>
        </p:blipFill>
        <p:spPr>
          <a:xfrm>
            <a:off x="1140840" y="1340640"/>
            <a:ext cx="6862320" cy="4937400"/>
          </a:xfrm>
          <a:prstGeom prst="rect">
            <a:avLst/>
          </a:prstGeom>
          <a:ln>
            <a:noFill/>
          </a:ln>
        </p:spPr>
      </p:pic>
      <p:pic>
        <p:nvPicPr>
          <p:cNvPr id="186" name="Kép 5" descr=""/>
          <p:cNvPicPr/>
          <p:nvPr/>
        </p:nvPicPr>
        <p:blipFill>
          <a:blip r:embed="rId2"/>
          <a:stretch/>
        </p:blipFill>
        <p:spPr>
          <a:xfrm>
            <a:off x="8003160" y="529704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179280" y="189000"/>
            <a:ext cx="8934120" cy="1142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5. Stratégiaalkotás és a végrehajtás tervdokumentumai</a:t>
            </a: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
</a:t>
            </a:r>
            <a:endParaRPr/>
          </a:p>
        </p:txBody>
      </p:sp>
      <p:sp>
        <p:nvSpPr>
          <p:cNvPr id="188" name="CustomShape 2"/>
          <p:cNvSpPr/>
          <p:nvPr/>
        </p:nvSpPr>
        <p:spPr>
          <a:xfrm>
            <a:off x="447840" y="1556640"/>
            <a:ext cx="8238600" cy="487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80000"/>
              </a:lnSpc>
            </a:pPr>
            <a:r>
              <a:rPr b="1" lang="hu-HU" sz="2400" strike="noStrike">
                <a:solidFill>
                  <a:srgbClr val="000000"/>
                </a:solidFill>
                <a:latin typeface="Arial"/>
              </a:rPr>
              <a:t>Stratégiai tervezés</a:t>
            </a:r>
            <a:endParaRPr/>
          </a:p>
          <a:p>
            <a:pPr lvl="1">
              <a:lnSpc>
                <a:spcPct val="80000"/>
              </a:lnSpc>
              <a:buFont typeface="Wingdings" charset="2"/>
              <a:buChar char=""/>
            </a:pPr>
            <a:r>
              <a:rPr lang="hu-HU" sz="2400" strike="noStrike">
                <a:solidFill>
                  <a:srgbClr val="000000"/>
                </a:solidFill>
                <a:latin typeface="Arial"/>
              </a:rPr>
              <a:t>Területi erősségek, gyengeségek, erőforrások, helyi munkaerőpiaci sajátosságok, foglalkoztatási lehetőségek és a foglalkoztatást veszélyeztető tényezők felmérése</a:t>
            </a:r>
            <a:endParaRPr/>
          </a:p>
          <a:p>
            <a:pPr lvl="1">
              <a:lnSpc>
                <a:spcPct val="80000"/>
              </a:lnSpc>
              <a:buFont typeface="Wingdings" charset="2"/>
              <a:buChar char=""/>
            </a:pPr>
            <a:r>
              <a:rPr lang="hu-HU" sz="2400" strike="noStrike">
                <a:solidFill>
                  <a:srgbClr val="000000"/>
                </a:solidFill>
                <a:latin typeface="Arial"/>
              </a:rPr>
              <a:t>Releváns szervezetek és lehetséges paktum-szereplők feltérképezése</a:t>
            </a:r>
            <a:endParaRPr/>
          </a:p>
          <a:p>
            <a:pPr lvl="1">
              <a:lnSpc>
                <a:spcPct val="80000"/>
              </a:lnSpc>
              <a:buFont typeface="Wingdings" charset="2"/>
              <a:buChar char=""/>
            </a:pPr>
            <a:r>
              <a:rPr lang="hu-HU" sz="2400" strike="noStrike">
                <a:solidFill>
                  <a:srgbClr val="000000"/>
                </a:solidFill>
                <a:latin typeface="Arial"/>
              </a:rPr>
              <a:t>Létező partnerségek feltérképezése, korábbi kezdeményezések tapasztalatainak vizsgálata</a:t>
            </a:r>
            <a:endParaRPr/>
          </a:p>
          <a:p>
            <a:pPr>
              <a:lnSpc>
                <a:spcPct val="80000"/>
              </a:lnSpc>
            </a:pPr>
            <a:endParaRPr/>
          </a:p>
          <a:p>
            <a:pPr>
              <a:lnSpc>
                <a:spcPct val="80000"/>
              </a:lnSpc>
            </a:pPr>
            <a:r>
              <a:rPr b="1" lang="hu-HU" sz="2400" strike="noStrike">
                <a:solidFill>
                  <a:srgbClr val="000000"/>
                </a:solidFill>
                <a:latin typeface="Arial"/>
              </a:rPr>
              <a:t>Implementáció</a:t>
            </a:r>
            <a:endParaRPr/>
          </a:p>
          <a:p>
            <a:pPr lvl="1">
              <a:lnSpc>
                <a:spcPct val="80000"/>
              </a:lnSpc>
              <a:buFont typeface="Wingdings" charset="2"/>
              <a:buChar char=""/>
            </a:pPr>
            <a:r>
              <a:rPr lang="hu-HU" sz="2400" strike="noStrike">
                <a:solidFill>
                  <a:srgbClr val="000000"/>
                </a:solidFill>
                <a:latin typeface="Arial"/>
              </a:rPr>
              <a:t>Akcióterv</a:t>
            </a:r>
            <a:endParaRPr/>
          </a:p>
          <a:p>
            <a:pPr lvl="1">
              <a:lnSpc>
                <a:spcPct val="80000"/>
              </a:lnSpc>
              <a:buFont typeface="Wingdings" charset="2"/>
              <a:buChar char=""/>
            </a:pPr>
            <a:r>
              <a:rPr lang="hu-HU" sz="2400" strike="noStrike">
                <a:solidFill>
                  <a:srgbClr val="000000"/>
                </a:solidFill>
                <a:latin typeface="Arial"/>
              </a:rPr>
              <a:t>Projekttervek</a:t>
            </a:r>
            <a:endParaRPr/>
          </a:p>
          <a:p>
            <a:pPr algn="just">
              <a:lnSpc>
                <a:spcPct val="80000"/>
              </a:lnSpc>
            </a:pPr>
            <a:endParaRPr/>
          </a:p>
        </p:txBody>
      </p:sp>
      <p:pic>
        <p:nvPicPr>
          <p:cNvPr id="189" name="Kép 6" descr=""/>
          <p:cNvPicPr/>
          <p:nvPr/>
        </p:nvPicPr>
        <p:blipFill>
          <a:blip r:embed="rId1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232920" y="1892520"/>
            <a:ext cx="8190360" cy="201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91" name="CustomShape 2"/>
          <p:cNvSpPr/>
          <p:nvPr/>
        </p:nvSpPr>
        <p:spPr>
          <a:xfrm>
            <a:off x="467640" y="1268640"/>
            <a:ext cx="8138520" cy="557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hu-HU" strike="noStrike">
                <a:solidFill>
                  <a:srgbClr val="ff0000"/>
                </a:solidFill>
                <a:latin typeface="Arial"/>
              </a:rPr>
              <a:t>Költségvetés: </a:t>
            </a:r>
            <a:r>
              <a:rPr b="1" lang="hu-HU" strike="noStrike">
                <a:solidFill>
                  <a:srgbClr val="000000"/>
                </a:solidFill>
                <a:latin typeface="Arial"/>
              </a:rPr>
              <a:t>433.100.000 Ft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Terület: Jászberényi járás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Több, mint 70 % a célcsoportra fordított támogatás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Kevesebb, mint 30 % a paktum működtetésére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hu-HU" strike="noStrike">
                <a:solidFill>
                  <a:srgbClr val="000000"/>
                </a:solidFill>
                <a:latin typeface="Arial"/>
              </a:rPr>
              <a:t>A támogatás </a:t>
            </a:r>
            <a:r>
              <a:rPr b="1" lang="hu-HU" strike="noStrike">
                <a:solidFill>
                  <a:srgbClr val="000000"/>
                </a:solidFill>
                <a:latin typeface="Arial"/>
              </a:rPr>
              <a:t>megoszlása: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hu-HU" strike="noStrike">
                <a:solidFill>
                  <a:srgbClr val="000000"/>
                </a:solidFill>
                <a:latin typeface="Arial"/>
              </a:rPr>
              <a:t>Jászberény Város Önkormányzata: ~17%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hu-HU" strike="noStrike">
                <a:solidFill>
                  <a:srgbClr val="000000"/>
                </a:solidFill>
                <a:latin typeface="Arial"/>
              </a:rPr>
              <a:t>Jász-Nagykun-Szolnok Megyei Kormányhivatal: ~71%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hu-HU" strike="noStrike">
                <a:solidFill>
                  <a:srgbClr val="000000"/>
                </a:solidFill>
                <a:latin typeface="Arial"/>
              </a:rPr>
              <a:t>„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Helyet!” Alapítvány: ~12%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hu-HU" strike="noStrike">
                <a:solidFill>
                  <a:srgbClr val="ff0000"/>
                </a:solidFill>
                <a:latin typeface="Arial"/>
              </a:rPr>
              <a:t>ÜTEMEZÉS: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2017. január 15: 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A projekt hivatalos megkezdése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2017. tavasz: 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Foglalkoztatási Stratégia és Akcióterv elkészítése, az együttműködési megállapodás aláírása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2017. nyár-ősz: 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Megvalósítási időszak kezdete</a:t>
            </a:r>
            <a:r>
              <a:rPr b="1" lang="hu-HU" strike="noStrike">
                <a:solidFill>
                  <a:srgbClr val="000000"/>
                </a:solidFill>
                <a:latin typeface="Arial"/>
              </a:rPr>
              <a:t>, 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munkaerőpiaci programok indulása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2018. október 31: 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eredményességi indikátorok teljesülése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Projekt végén: 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akkreditáció</a:t>
            </a:r>
            <a:endParaRPr/>
          </a:p>
          <a:p>
            <a:pPr>
              <a:lnSpc>
                <a:spcPct val="100000"/>
              </a:lnSpc>
              <a:buFont typeface="Arial"/>
              <a:buChar char="-"/>
            </a:pPr>
            <a:r>
              <a:rPr b="1" lang="hu-HU" strike="noStrike">
                <a:solidFill>
                  <a:srgbClr val="000000"/>
                </a:solidFill>
                <a:latin typeface="Arial"/>
              </a:rPr>
              <a:t>Fizikai befejezés:</a:t>
            </a:r>
            <a:r>
              <a:rPr lang="hu-HU" strike="noStrike">
                <a:solidFill>
                  <a:srgbClr val="000000"/>
                </a:solidFill>
                <a:latin typeface="Arial"/>
              </a:rPr>
              <a:t> 2020. január 14.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92" name="Kép 2" descr=""/>
          <p:cNvPicPr/>
          <p:nvPr/>
        </p:nvPicPr>
        <p:blipFill>
          <a:blip r:embed="rId1"/>
          <a:stretch/>
        </p:blipFill>
        <p:spPr>
          <a:xfrm>
            <a:off x="467640" y="188640"/>
            <a:ext cx="2580840" cy="400680"/>
          </a:xfrm>
          <a:prstGeom prst="rect">
            <a:avLst/>
          </a:prstGeom>
          <a:ln>
            <a:noFill/>
          </a:ln>
        </p:spPr>
      </p:pic>
      <p:pic>
        <p:nvPicPr>
          <p:cNvPr id="193" name="Kép 5" descr=""/>
          <p:cNvPicPr/>
          <p:nvPr/>
        </p:nvPicPr>
        <p:blipFill>
          <a:blip r:embed="rId2"/>
          <a:stretch/>
        </p:blipFill>
        <p:spPr>
          <a:xfrm>
            <a:off x="2699640" y="188640"/>
            <a:ext cx="2985840" cy="441000"/>
          </a:xfrm>
          <a:prstGeom prst="rect">
            <a:avLst/>
          </a:prstGeom>
          <a:ln>
            <a:noFill/>
          </a:ln>
        </p:spPr>
      </p:pic>
      <p:sp>
        <p:nvSpPr>
          <p:cNvPr id="194" name="TextShape 3"/>
          <p:cNvSpPr txBox="1"/>
          <p:nvPr/>
        </p:nvSpPr>
        <p:spPr>
          <a:xfrm>
            <a:off x="232920" y="44640"/>
            <a:ext cx="865908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A Jászberény járási foglalkoztatási paktum</a:t>
            </a:r>
            <a:endParaRPr/>
          </a:p>
        </p:txBody>
      </p:sp>
      <p:pic>
        <p:nvPicPr>
          <p:cNvPr id="195" name="Kép 9" descr=""/>
          <p:cNvPicPr/>
          <p:nvPr/>
        </p:nvPicPr>
        <p:blipFill>
          <a:blip r:embed="rId3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447840" y="44640"/>
            <a:ext cx="851616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Kulcsfolyamatok</a:t>
            </a:r>
            <a:endParaRPr/>
          </a:p>
        </p:txBody>
      </p:sp>
      <p:sp>
        <p:nvSpPr>
          <p:cNvPr id="197" name="TextShape 2"/>
          <p:cNvSpPr txBox="1"/>
          <p:nvPr/>
        </p:nvSpPr>
        <p:spPr>
          <a:xfrm>
            <a:off x="539640" y="1917000"/>
            <a:ext cx="8229240" cy="326844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I. Projektfejlesztés</a:t>
            </a:r>
            <a:endParaRPr/>
          </a:p>
          <a:p>
            <a:pPr>
              <a:lnSpc>
                <a:spcPct val="100000"/>
              </a:lnSpc>
            </a:pPr>
            <a:r>
              <a:rPr i="1" lang="en-US" sz="2400" strike="noStrike">
                <a:solidFill>
                  <a:srgbClr val="000000"/>
                </a:solidFill>
                <a:latin typeface="Arial"/>
              </a:rPr>
              <a:t>Részletes tervezési dokumentáció elkészítése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Foglalkoztatási stratégia és Akcióterv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en-US" sz="2400" strike="noStrike">
                <a:solidFill>
                  <a:srgbClr val="000000"/>
                </a:solidFill>
                <a:latin typeface="Arial"/>
              </a:rPr>
              <a:t>II. Projekt megvalósítás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Jászberény járási paktumszervezet működtetése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Munkaerőpiaci programok megvalósítása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98" name="Kép 5" descr=""/>
          <p:cNvPicPr/>
          <p:nvPr/>
        </p:nvPicPr>
        <p:blipFill>
          <a:blip r:embed="rId1"/>
          <a:stretch/>
        </p:blipFill>
        <p:spPr>
          <a:xfrm>
            <a:off x="7842240" y="5157360"/>
            <a:ext cx="1063440" cy="141300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447840" y="44640"/>
            <a:ext cx="851616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Projektfejlesztés 1.</a:t>
            </a:r>
            <a:endParaRPr/>
          </a:p>
        </p:txBody>
      </p:sp>
      <p:sp>
        <p:nvSpPr>
          <p:cNvPr id="200" name="TextShape 2"/>
          <p:cNvSpPr txBox="1"/>
          <p:nvPr/>
        </p:nvSpPr>
        <p:spPr>
          <a:xfrm>
            <a:off x="305640" y="1600200"/>
            <a:ext cx="85406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01" name="Kép 7" descr=""/>
          <p:cNvPicPr/>
          <p:nvPr/>
        </p:nvPicPr>
        <p:blipFill>
          <a:blip r:embed="rId1"/>
          <a:stretch/>
        </p:blipFill>
        <p:spPr>
          <a:xfrm>
            <a:off x="8069040" y="5365800"/>
            <a:ext cx="1063440" cy="1413000"/>
          </a:xfrm>
          <a:prstGeom prst="rect">
            <a:avLst/>
          </a:prstGeom>
          <a:ln>
            <a:noFill/>
          </a:ln>
        </p:spPr>
      </p:pic>
      <p:pic>
        <p:nvPicPr>
          <p:cNvPr id="202" name="Kép 3" descr=""/>
          <p:cNvPicPr/>
          <p:nvPr/>
        </p:nvPicPr>
        <p:blipFill>
          <a:blip r:embed="rId2"/>
          <a:stretch/>
        </p:blipFill>
        <p:spPr>
          <a:xfrm>
            <a:off x="82800" y="2064240"/>
            <a:ext cx="9060840" cy="271332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Shape 1"/>
          <p:cNvSpPr txBox="1"/>
          <p:nvPr/>
        </p:nvSpPr>
        <p:spPr>
          <a:xfrm>
            <a:off x="447840" y="44640"/>
            <a:ext cx="851616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Projektfejlesztés 2.</a:t>
            </a:r>
            <a:endParaRPr/>
          </a:p>
        </p:txBody>
      </p:sp>
      <p:sp>
        <p:nvSpPr>
          <p:cNvPr id="204" name="TextShape 2"/>
          <p:cNvSpPr txBox="1"/>
          <p:nvPr/>
        </p:nvSpPr>
        <p:spPr>
          <a:xfrm>
            <a:off x="305640" y="1600200"/>
            <a:ext cx="85406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05" name="Kép 7" descr=""/>
          <p:cNvPicPr/>
          <p:nvPr/>
        </p:nvPicPr>
        <p:blipFill>
          <a:blip r:embed="rId1"/>
          <a:stretch/>
        </p:blipFill>
        <p:spPr>
          <a:xfrm>
            <a:off x="8069040" y="5365800"/>
            <a:ext cx="1063440" cy="1413000"/>
          </a:xfrm>
          <a:prstGeom prst="rect">
            <a:avLst/>
          </a:prstGeom>
          <a:ln>
            <a:noFill/>
          </a:ln>
        </p:spPr>
      </p:pic>
      <p:pic>
        <p:nvPicPr>
          <p:cNvPr id="206" name="Kép 2" descr=""/>
          <p:cNvPicPr/>
          <p:nvPr/>
        </p:nvPicPr>
        <p:blipFill>
          <a:blip r:embed="rId2"/>
          <a:stretch/>
        </p:blipFill>
        <p:spPr>
          <a:xfrm>
            <a:off x="172440" y="1463400"/>
            <a:ext cx="8807040" cy="390204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447840" y="44640"/>
            <a:ext cx="851616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Projektfejlesztés 3.</a:t>
            </a:r>
            <a:endParaRPr/>
          </a:p>
        </p:txBody>
      </p:sp>
      <p:sp>
        <p:nvSpPr>
          <p:cNvPr id="208" name="TextShape 2"/>
          <p:cNvSpPr txBox="1"/>
          <p:nvPr/>
        </p:nvSpPr>
        <p:spPr>
          <a:xfrm>
            <a:off x="305640" y="1600200"/>
            <a:ext cx="85406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09" name="Kép 7" descr=""/>
          <p:cNvPicPr/>
          <p:nvPr/>
        </p:nvPicPr>
        <p:blipFill>
          <a:blip r:embed="rId1"/>
          <a:stretch/>
        </p:blipFill>
        <p:spPr>
          <a:xfrm>
            <a:off x="8069040" y="5365800"/>
            <a:ext cx="1063440" cy="1413000"/>
          </a:xfrm>
          <a:prstGeom prst="rect">
            <a:avLst/>
          </a:prstGeom>
          <a:ln>
            <a:noFill/>
          </a:ln>
        </p:spPr>
      </p:pic>
      <p:pic>
        <p:nvPicPr>
          <p:cNvPr id="210" name="Kép 2" descr=""/>
          <p:cNvPicPr/>
          <p:nvPr/>
        </p:nvPicPr>
        <p:blipFill>
          <a:blip r:embed="rId2"/>
          <a:stretch/>
        </p:blipFill>
        <p:spPr>
          <a:xfrm>
            <a:off x="305640" y="1895040"/>
            <a:ext cx="8761320" cy="316044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447840" y="44640"/>
            <a:ext cx="8516160" cy="935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en-US" sz="2700" strike="noStrike">
                <a:solidFill>
                  <a:srgbClr val="ffffff"/>
                </a:solidFill>
                <a:latin typeface="Arial"/>
              </a:rPr>
              <a:t>A Projektfejlesztési folyamat</a:t>
            </a:r>
            <a:endParaRPr/>
          </a:p>
        </p:txBody>
      </p:sp>
      <p:sp>
        <p:nvSpPr>
          <p:cNvPr id="212" name="TextShape 2"/>
          <p:cNvSpPr txBox="1"/>
          <p:nvPr/>
        </p:nvSpPr>
        <p:spPr>
          <a:xfrm>
            <a:off x="305640" y="1600200"/>
            <a:ext cx="8540640" cy="4525560"/>
          </a:xfrm>
          <a:prstGeom prst="rect">
            <a:avLst/>
          </a:prstGeom>
          <a:noFill/>
          <a:ln w="9360">
            <a:noFill/>
          </a:ln>
        </p:spPr>
        <p:txBody>
          <a:bodyPr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213" name="Kép 3" descr=""/>
          <p:cNvPicPr/>
          <p:nvPr/>
        </p:nvPicPr>
        <p:blipFill>
          <a:blip r:embed="rId1"/>
          <a:stretch/>
        </p:blipFill>
        <p:spPr>
          <a:xfrm>
            <a:off x="498600" y="0"/>
            <a:ext cx="8154720" cy="6832080"/>
          </a:xfrm>
          <a:prstGeom prst="rect">
            <a:avLst/>
          </a:prstGeom>
          <a:ln>
            <a:noFill/>
          </a:ln>
        </p:spPr>
      </p:pic>
    </p:spTree>
  </p:cSld>
  <p:transition spd="slow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452520" y="1917000"/>
            <a:ext cx="8496000" cy="12949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en-US" sz="4400" strike="noStrike">
                <a:solidFill>
                  <a:srgbClr val="ffffff"/>
                </a:solidFill>
                <a:latin typeface="Arial"/>
              </a:rPr>
              <a:t>KÖSZÖNÖM A FIGYELMÜKET!</a:t>
            </a:r>
            <a:endParaRPr/>
          </a:p>
        </p:txBody>
      </p:sp>
    </p:spTree>
  </p:cSld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